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2"/>
  </p:notesMasterIdLst>
  <p:handoutMasterIdLst>
    <p:handoutMasterId r:id="rId13"/>
  </p:handoutMasterIdLst>
  <p:sldIdLst>
    <p:sldId id="301" r:id="rId2"/>
    <p:sldId id="546" r:id="rId3"/>
    <p:sldId id="547" r:id="rId4"/>
    <p:sldId id="579" r:id="rId5"/>
    <p:sldId id="583" r:id="rId6"/>
    <p:sldId id="581" r:id="rId7"/>
    <p:sldId id="555" r:id="rId8"/>
    <p:sldId id="582" r:id="rId9"/>
    <p:sldId id="580" r:id="rId10"/>
    <p:sldId id="352" r:id="rId11"/>
  </p:sldIdLst>
  <p:sldSz cx="12192000" cy="6858000"/>
  <p:notesSz cx="6400800" cy="117316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FEBF0F"/>
    <a:srgbClr val="F11C24"/>
    <a:srgbClr val="EFEE27"/>
    <a:srgbClr val="272172"/>
    <a:srgbClr val="93CC42"/>
    <a:srgbClr val="78D2F7"/>
    <a:srgbClr val="CECEEF"/>
    <a:srgbClr val="93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3DAFC9-6003-46CF-9890-AD536F570FB0}" v="2" dt="2023-07-28T02:12:39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364" autoAdjust="0"/>
  </p:normalViewPr>
  <p:slideViewPr>
    <p:cSldViewPr snapToGrid="0">
      <p:cViewPr varScale="1">
        <p:scale>
          <a:sx n="81" d="100"/>
          <a:sy n="81" d="100"/>
        </p:scale>
        <p:origin x="16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89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Duy Hieu" userId="S::hieu.cao@biendongco.vn::f40ccb33-369f-466d-8003-9946a9e175bc" providerId="AD" clId="Web-{E93DAFC9-6003-46CF-9890-AD536F570FB0}"/>
    <pc:docChg chg="sldOrd">
      <pc:chgData name="Cao Duy Hieu" userId="S::hieu.cao@biendongco.vn::f40ccb33-369f-466d-8003-9946a9e175bc" providerId="AD" clId="Web-{E93DAFC9-6003-46CF-9890-AD536F570FB0}" dt="2023-07-28T02:12:39.042" v="1"/>
      <pc:docMkLst>
        <pc:docMk/>
      </pc:docMkLst>
      <pc:sldChg chg="ord">
        <pc:chgData name="Cao Duy Hieu" userId="S::hieu.cao@biendongco.vn::f40ccb33-369f-466d-8003-9946a9e175bc" providerId="AD" clId="Web-{E93DAFC9-6003-46CF-9890-AD536F570FB0}" dt="2023-07-28T02:12:17.682" v="0"/>
        <pc:sldMkLst>
          <pc:docMk/>
          <pc:sldMk cId="4206901078" sldId="566"/>
        </pc:sldMkLst>
      </pc:sldChg>
      <pc:sldChg chg="ord">
        <pc:chgData name="Cao Duy Hieu" userId="S::hieu.cao@biendongco.vn::f40ccb33-369f-466d-8003-9946a9e175bc" providerId="AD" clId="Web-{E93DAFC9-6003-46CF-9890-AD536F570FB0}" dt="2023-07-28T02:12:39.042" v="1"/>
        <pc:sldMkLst>
          <pc:docMk/>
          <pc:sldMk cId="4163761357" sldId="5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928" y="3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/>
          <a:lstStyle>
            <a:lvl1pPr algn="r">
              <a:defRPr sz="1300"/>
            </a:lvl1pPr>
          </a:lstStyle>
          <a:p>
            <a:fld id="{4DB00874-1960-40B5-927A-264BD8676B34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1143862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928" y="11143862"/>
            <a:ext cx="2773442" cy="587764"/>
          </a:xfrm>
          <a:prstGeom prst="rect">
            <a:avLst/>
          </a:prstGeom>
        </p:spPr>
        <p:txBody>
          <a:bodyPr vert="horz" lIns="98006" tIns="49003" rIns="98006" bIns="49003" rtlCol="0" anchor="b"/>
          <a:lstStyle>
            <a:lvl1pPr algn="r">
              <a:defRPr sz="1300"/>
            </a:lvl1pPr>
          </a:lstStyle>
          <a:p>
            <a:fld id="{26F7CF7A-57C1-449A-BA8A-F0CA694A1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7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588619"/>
          </a:xfrm>
          <a:prstGeom prst="rect">
            <a:avLst/>
          </a:prstGeom>
        </p:spPr>
        <p:txBody>
          <a:bodyPr vert="horz" lIns="106190" tIns="53095" rIns="106190" bIns="53095" rtlCol="0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8619"/>
          </a:xfrm>
          <a:prstGeom prst="rect">
            <a:avLst/>
          </a:prstGeom>
        </p:spPr>
        <p:txBody>
          <a:bodyPr vert="horz" lIns="106190" tIns="53095" rIns="106190" bIns="53095" rtlCol="0"/>
          <a:lstStyle>
            <a:lvl1pPr algn="r">
              <a:defRPr sz="1500"/>
            </a:lvl1pPr>
          </a:lstStyle>
          <a:p>
            <a:fld id="{8837A8CC-28C5-45F0-A75B-8BC2086546E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5913" y="1466850"/>
            <a:ext cx="7035801" cy="3957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6190" tIns="53095" rIns="106190" bIns="5309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645845"/>
            <a:ext cx="5120640" cy="4619327"/>
          </a:xfrm>
          <a:prstGeom prst="rect">
            <a:avLst/>
          </a:prstGeom>
        </p:spPr>
        <p:txBody>
          <a:bodyPr vert="horz" lIns="106190" tIns="53095" rIns="106190" bIns="5309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3010"/>
            <a:ext cx="2773680" cy="588617"/>
          </a:xfrm>
          <a:prstGeom prst="rect">
            <a:avLst/>
          </a:prstGeom>
        </p:spPr>
        <p:txBody>
          <a:bodyPr vert="horz" lIns="106190" tIns="53095" rIns="106190" bIns="53095" rtlCol="0" anchor="b"/>
          <a:lstStyle>
            <a:lvl1pPr algn="l">
              <a:defRPr sz="1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3010"/>
            <a:ext cx="2773680" cy="588617"/>
          </a:xfrm>
          <a:prstGeom prst="rect">
            <a:avLst/>
          </a:prstGeom>
        </p:spPr>
        <p:txBody>
          <a:bodyPr vert="horz" lIns="106190" tIns="53095" rIns="106190" bIns="53095" rtlCol="0" anchor="b"/>
          <a:lstStyle>
            <a:lvl1pPr algn="r">
              <a:defRPr sz="1500"/>
            </a:lvl1pPr>
          </a:lstStyle>
          <a:p>
            <a:fld id="{DBBA7472-9756-44A8-AD21-DB744F3B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7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A7472-9756-44A8-AD21-DB744F3BD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9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A7472-9756-44A8-AD21-DB744F3BD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7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A7472-9756-44A8-AD21-DB744F3BD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0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36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95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2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4841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</a:defRPr>
            </a:lvl1pPr>
            <a:lvl2pPr marL="742950" indent="-285750"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29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9493"/>
            <a:ext cx="5181600" cy="4607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69493"/>
            <a:ext cx="5181600" cy="46074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86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42197"/>
            <a:ext cx="10515600" cy="4634766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7543" y="0"/>
            <a:ext cx="7776673" cy="12573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806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solidFill>
            <a:srgbClr val="2721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pc="0" baseline="0" dirty="0">
                <a:solidFill>
                  <a:schemeClr val="bg1"/>
                </a:solidFill>
              </a:rPr>
              <a:t>AUTOMATION &amp; DIGITALIZATION</a:t>
            </a:r>
            <a:endParaRPr lang="en-US" sz="1600" b="1" spc="0" dirty="0">
              <a:solidFill>
                <a:schemeClr val="bg1"/>
              </a:solidFill>
            </a:endParaRPr>
          </a:p>
        </p:txBody>
      </p:sp>
      <p:sp>
        <p:nvSpPr>
          <p:cNvPr id="4" name="cdtRectangle 12 Id7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gray">
          <a:xfrm>
            <a:off x="0" y="0"/>
            <a:ext cx="12192000" cy="1268413"/>
          </a:xfrm>
          <a:prstGeom prst="rect">
            <a:avLst/>
          </a:prstGeom>
          <a:solidFill>
            <a:srgbClr val="CECEEF">
              <a:alpha val="49804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" y="267967"/>
            <a:ext cx="2457396" cy="732478"/>
          </a:xfrm>
          <a:prstGeom prst="rect">
            <a:avLst/>
          </a:prstGeom>
        </p:spPr>
      </p:pic>
      <p:sp>
        <p:nvSpPr>
          <p:cNvPr id="9" name="cdtText Box 133 Id9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12700" y="5810250"/>
            <a:ext cx="914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0" tIns="144000" rIns="2124000" bIns="0" anchor="ctr"/>
          <a:lstStyle/>
          <a:p>
            <a:endParaRPr lang="en-US" sz="1000" b="1" noProof="0" dirty="0">
              <a:solidFill>
                <a:srgbClr val="879BAA"/>
              </a:solidFill>
            </a:endParaRPr>
          </a:p>
        </p:txBody>
      </p:sp>
      <p:sp>
        <p:nvSpPr>
          <p:cNvPr id="10" name="cdtTextBox 11 Id12"/>
          <p:cNvSpPr txBox="1"/>
          <p:nvPr userDrawn="1">
            <p:custDataLst>
              <p:tags r:id="rId10"/>
            </p:custDataLst>
          </p:nvPr>
        </p:nvSpPr>
        <p:spPr>
          <a:xfrm>
            <a:off x="-246607" y="6612934"/>
            <a:ext cx="1393200" cy="259200"/>
          </a:xfrm>
          <a:prstGeom prst="rect">
            <a:avLst/>
          </a:prstGeom>
          <a:noFill/>
        </p:spPr>
        <p:txBody>
          <a:bodyPr wrap="square" lIns="540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b="1" noProof="0" dirty="0">
                <a:solidFill>
                  <a:schemeClr val="accent5">
                    <a:lumMod val="90000"/>
                  </a:schemeClr>
                </a:solidFill>
              </a:rPr>
              <a:t>Page </a:t>
            </a:r>
            <a:fld id="{91E7552C-A157-4A4F-8E99-698C0325FC94}" type="slidenum">
              <a:rPr lang="de-DE" sz="1000" b="1" noProof="0" smtClean="0">
                <a:solidFill>
                  <a:schemeClr val="accent5">
                    <a:lumMod val="90000"/>
                  </a:schemeClr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b="1" noProof="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11" name="cdtTextBox 13 Id14"/>
          <p:cNvSpPr txBox="1"/>
          <p:nvPr userDrawn="1">
            <p:custDataLst>
              <p:tags r:id="rId11"/>
            </p:custDataLst>
          </p:nvPr>
        </p:nvSpPr>
        <p:spPr>
          <a:xfrm>
            <a:off x="10304060" y="6572455"/>
            <a:ext cx="2134547" cy="338553"/>
          </a:xfrm>
          <a:prstGeom prst="rect">
            <a:avLst/>
          </a:prstGeom>
          <a:noFill/>
        </p:spPr>
        <p:txBody>
          <a:bodyPr wrap="square" lIns="0" tIns="0" rIns="396000" bIns="115200" rtlCol="0" anchor="ctr">
            <a:noAutofit/>
          </a:bodyPr>
          <a:lstStyle/>
          <a:p>
            <a:pPr algn="r"/>
            <a:r>
              <a:rPr lang="en-US" sz="1000" b="1" noProof="0" dirty="0">
                <a:solidFill>
                  <a:srgbClr val="879BAA"/>
                </a:solidFill>
              </a:rPr>
              <a:t> Copy right @ ESTEC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295" y="177006"/>
            <a:ext cx="184931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4" r:id="rId2"/>
    <p:sldLayoutId id="2147483728" r:id="rId3"/>
    <p:sldLayoutId id="2147483717" r:id="rId4"/>
    <p:sldLayoutId id="2147483719" r:id="rId5"/>
    <p:sldLayoutId id="2147483725" r:id="rId6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97" t="28068"/>
          <a:stretch/>
        </p:blipFill>
        <p:spPr>
          <a:xfrm>
            <a:off x="0" y="-58994"/>
            <a:ext cx="12192000" cy="691699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91926" y="2279224"/>
            <a:ext cx="10515600" cy="2852737"/>
          </a:xfrm>
        </p:spPr>
        <p:txBody>
          <a:bodyPr anchor="ctr"/>
          <a:lstStyle/>
          <a:p>
            <a:r>
              <a:rPr lang="en-US" sz="4500" b="1" dirty="0">
                <a:solidFill>
                  <a:schemeClr val="bg1"/>
                </a:solidFill>
                <a:latin typeface="Alien Encounters" panose="00000400000000000000" pitchFamily="2" charset="0"/>
              </a:rPr>
              <a:t>AUTOMATION </a:t>
            </a:r>
            <a:r>
              <a:rPr lang="en-US" sz="4500" b="1" dirty="0">
                <a:solidFill>
                  <a:schemeClr val="bg1"/>
                </a:solidFill>
                <a:latin typeface="+mn-lt"/>
              </a:rPr>
              <a:t>&amp;</a:t>
            </a:r>
            <a:r>
              <a:rPr lang="en-US" sz="4500" b="1" dirty="0">
                <a:solidFill>
                  <a:schemeClr val="bg1"/>
                </a:solidFill>
                <a:latin typeface="Alien Encounters" panose="00000400000000000000" pitchFamily="2" charset="0"/>
              </a:rPr>
              <a:t> DIGITALIZATION </a:t>
            </a:r>
            <a:r>
              <a:rPr lang="en-US" dirty="0"/>
              <a:t/>
            </a:r>
            <a:br>
              <a:rPr lang="en-US" dirty="0"/>
            </a:br>
            <a:endParaRPr lang="en-US" sz="40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65" y="733939"/>
            <a:ext cx="4953010" cy="22341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996221" y="5323686"/>
            <a:ext cx="2833014" cy="914401"/>
            <a:chOff x="7996221" y="5323686"/>
            <a:chExt cx="2833014" cy="91440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6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75955" y="2057400"/>
            <a:ext cx="7772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b="1" i="0" dirty="0">
              <a:solidFill>
                <a:srgbClr val="0404BC"/>
              </a:solidFill>
            </a:endParaRPr>
          </a:p>
          <a:p>
            <a:pPr algn="ctr"/>
            <a:r>
              <a:rPr lang="en-US" sz="4000" b="1" i="0" dirty="0">
                <a:solidFill>
                  <a:srgbClr val="272172"/>
                </a:solidFill>
              </a:rPr>
              <a:t>THANK YOU!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7126" y="5584009"/>
            <a:ext cx="7910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72172"/>
                </a:solidFill>
              </a:rPr>
              <a:t>Contact us: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Head Office: </a:t>
            </a:r>
            <a:r>
              <a:rPr lang="en-US" sz="1200" i="0" dirty="0">
                <a:solidFill>
                  <a:srgbClr val="002060"/>
                </a:solidFill>
              </a:rPr>
              <a:t>468/13 Phan Van Tri Street, Ward 7, Go </a:t>
            </a:r>
            <a:r>
              <a:rPr lang="en-US" sz="1200" i="0" dirty="0" err="1">
                <a:solidFill>
                  <a:srgbClr val="002060"/>
                </a:solidFill>
              </a:rPr>
              <a:t>Vap</a:t>
            </a:r>
            <a:r>
              <a:rPr lang="en-US" sz="1200" i="0" dirty="0">
                <a:solidFill>
                  <a:srgbClr val="002060"/>
                </a:solidFill>
              </a:rPr>
              <a:t> District, Ho Chi Minh City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Factory: Block A14, Road No. 7, Da Nang High-tech Park, </a:t>
            </a:r>
            <a:r>
              <a:rPr lang="en-US" sz="1200" dirty="0" err="1">
                <a:solidFill>
                  <a:srgbClr val="002060"/>
                </a:solidFill>
              </a:rPr>
              <a:t>Hoa</a:t>
            </a:r>
            <a:r>
              <a:rPr lang="en-US" sz="1200" dirty="0">
                <a:solidFill>
                  <a:srgbClr val="002060"/>
                </a:solidFill>
              </a:rPr>
              <a:t> Lien, </a:t>
            </a:r>
            <a:r>
              <a:rPr lang="en-US" sz="1200" dirty="0" err="1">
                <a:solidFill>
                  <a:srgbClr val="002060"/>
                </a:solidFill>
              </a:rPr>
              <a:t>Hoa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Vang</a:t>
            </a:r>
            <a:r>
              <a:rPr lang="en-US" sz="1200" dirty="0">
                <a:solidFill>
                  <a:srgbClr val="002060"/>
                </a:solidFill>
              </a:rPr>
              <a:t>, Da Nang City </a:t>
            </a:r>
            <a:endParaRPr lang="en-US" sz="1200" i="0" dirty="0">
              <a:solidFill>
                <a:srgbClr val="002060"/>
              </a:solidFill>
            </a:endParaRPr>
          </a:p>
          <a:p>
            <a:pPr algn="ctr"/>
            <a:r>
              <a:rPr lang="en-US" sz="1200" i="0" dirty="0">
                <a:solidFill>
                  <a:srgbClr val="002060"/>
                </a:solidFill>
              </a:rPr>
              <a:t>  T (+848) 5446 4649     F (+848) 5446 4648  Website: biendongco.vn; estec.vn</a:t>
            </a:r>
          </a:p>
        </p:txBody>
      </p:sp>
    </p:spTree>
    <p:extLst>
      <p:ext uri="{BB962C8B-B14F-4D97-AF65-F5344CB8AC3E}">
        <p14:creationId xmlns:p14="http://schemas.microsoft.com/office/powerpoint/2010/main" val="321376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195560" y="5771676"/>
            <a:ext cx="1736790" cy="560577"/>
            <a:chOff x="7996221" y="5323686"/>
            <a:chExt cx="2833014" cy="914401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334" y="5323687"/>
              <a:ext cx="706901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221" y="5323686"/>
              <a:ext cx="2126113" cy="9144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104991" y="2619548"/>
            <a:ext cx="10061203" cy="221599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b="1" i="1" u="sng" dirty="0">
              <a:solidFill>
                <a:schemeClr val="bg1"/>
              </a:solidFill>
            </a:endParaRPr>
          </a:p>
          <a:p>
            <a:pPr marL="514350" indent="-514350">
              <a:buAutoNum type="romanUcPeriod"/>
            </a:pPr>
            <a:r>
              <a:rPr lang="en-US" sz="2000" smtClean="0">
                <a:solidFill>
                  <a:schemeClr val="bg1"/>
                </a:solidFill>
              </a:rPr>
              <a:t>Build ETlL</a:t>
            </a: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AutoNum type="romanUcPeriod"/>
            </a:pPr>
            <a:endParaRPr lang="en-US" sz="2000" dirty="0">
              <a:solidFill>
                <a:schemeClr val="bg1"/>
              </a:solidFill>
            </a:endParaRPr>
          </a:p>
          <a:p>
            <a:pPr marL="514350" indent="-514350">
              <a:buAutoNum type="romanUcPeriod"/>
            </a:pPr>
            <a:r>
              <a:rPr lang="en-US" sz="2000" smtClean="0">
                <a:solidFill>
                  <a:schemeClr val="bg1"/>
                </a:solidFill>
              </a:rPr>
              <a:t>Build Dashboard Feature</a:t>
            </a:r>
          </a:p>
          <a:p>
            <a:pPr marL="514350" indent="-514350">
              <a:buAutoNum type="romanUcPeriod"/>
            </a:pPr>
            <a:endParaRPr lang="en-US" sz="2000" smtClean="0">
              <a:solidFill>
                <a:schemeClr val="bg1"/>
              </a:solidFill>
            </a:endParaRPr>
          </a:p>
          <a:p>
            <a:pPr marL="514350" indent="-514350">
              <a:buAutoNum type="romanUcPeriod"/>
            </a:pPr>
            <a:r>
              <a:rPr lang="en-US" sz="2000" smtClean="0">
                <a:solidFill>
                  <a:schemeClr val="bg1"/>
                </a:solidFill>
              </a:rPr>
              <a:t>Build Dataset + Reporting</a:t>
            </a:r>
            <a:endParaRPr lang="en-US" sz="2000">
              <a:solidFill>
                <a:schemeClr val="bg1"/>
              </a:solidFill>
            </a:endParaRPr>
          </a:p>
          <a:p>
            <a:pPr marL="514350" indent="-514350">
              <a:buAutoNum type="romanUcPeriod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258568" y="1"/>
            <a:ext cx="7772401" cy="1270000"/>
          </a:xfrm>
          <a:ln>
            <a:noFill/>
          </a:ln>
        </p:spPr>
        <p:txBody>
          <a:bodyPr/>
          <a:lstStyle/>
          <a:p>
            <a:r>
              <a:rPr lang="en-US">
                <a:solidFill>
                  <a:srgbClr val="333399"/>
                </a:solidFill>
              </a:rPr>
              <a:t>CẬP NHẬT LẠI NHẬT TRÌNH PHÂN ĐOẠN NGHIỀN LIỆU</a:t>
            </a:r>
            <a:endParaRPr lang="en-US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0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7"/>
          <p:cNvSpPr>
            <a:spLocks noGrp="1"/>
          </p:cNvSpPr>
          <p:nvPr>
            <p:ph type="title"/>
          </p:nvPr>
        </p:nvSpPr>
        <p:spPr>
          <a:xfrm>
            <a:off x="2258568" y="1"/>
            <a:ext cx="7772401" cy="12700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ETL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64" y="1259506"/>
            <a:ext cx="27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smtClean="0"/>
              <a:t>Build template excel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173" y="1905837"/>
            <a:ext cx="8143190" cy="44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6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I. Build ETL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0274" y="2013558"/>
            <a:ext cx="6096001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smtClean="0"/>
              <a:t>Create Table</a:t>
            </a:r>
            <a:r>
              <a:rPr lang="en-US" sz="1600" smtClean="0"/>
              <a:t> </a:t>
            </a:r>
            <a:r>
              <a:rPr lang="en-US" sz="1600"/>
              <a:t>[</a:t>
            </a:r>
            <a:r>
              <a:rPr lang="en-US" sz="1600"/>
              <a:t>dbo</a:t>
            </a:r>
            <a:r>
              <a:rPr lang="en-US" sz="1600" smtClean="0"/>
              <a:t>].[Modified]</a:t>
            </a:r>
          </a:p>
          <a:p>
            <a:r>
              <a:rPr lang="en-US" sz="1600" smtClean="0"/>
              <a:t>(</a:t>
            </a:r>
          </a:p>
          <a:p>
            <a:pPr lvl="1"/>
            <a:r>
              <a:rPr lang="en-US" sz="1600" smtClean="0"/>
              <a:t>[sTagName] [nvarchar](255) NULL,</a:t>
            </a:r>
          </a:p>
          <a:p>
            <a:pPr lvl="1"/>
            <a:r>
              <a:rPr lang="en-US" sz="1600" smtClean="0"/>
              <a:t>[dtDate] [datetime] NULL,</a:t>
            </a:r>
          </a:p>
          <a:p>
            <a:pPr lvl="1"/>
            <a:r>
              <a:rPr lang="en-US" sz="1600" smtClean="0"/>
              <a:t>[iDate] [int] NULL,</a:t>
            </a:r>
          </a:p>
          <a:p>
            <a:pPr lvl="1"/>
            <a:r>
              <a:rPr lang="en-US" sz="1600" smtClean="0"/>
              <a:t>[iTime] [int] NULL,</a:t>
            </a:r>
          </a:p>
          <a:p>
            <a:pPr lvl="1"/>
            <a:r>
              <a:rPr lang="en-US" sz="1600" smtClean="0"/>
              <a:t>[rValue] [float] NULL</a:t>
            </a:r>
            <a:endParaRPr lang="en-US" sz="1600" b="1"/>
          </a:p>
          <a:p>
            <a:pPr lvl="1"/>
            <a:r>
              <a:rPr lang="en-US" sz="1600" smtClean="0"/>
              <a:t>[Modified_Name] [nvarchar](255) NULL,</a:t>
            </a:r>
          </a:p>
          <a:p>
            <a:pPr lvl="1"/>
            <a:r>
              <a:rPr lang="en-US" sz="1600" smtClean="0"/>
              <a:t>[dtDate_Modified] [datetime] NULL</a:t>
            </a:r>
          </a:p>
          <a:p>
            <a:r>
              <a:rPr lang="en-US" sz="160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264" y="1259506"/>
            <a:ext cx="841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b="1" smtClean="0"/>
              <a:t>Phương án lưu dữ liệu bằng việc tạo New Table trong database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40274" y="1628838"/>
            <a:ext cx="382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Tạo bảng mới trong database như sau: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80797" y="4918010"/>
            <a:ext cx="6096001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smtClean="0"/>
              <a:t>Lý do lựa chọn phương án: </a:t>
            </a:r>
            <a:r>
              <a:rPr lang="en-US" sz="1600" smtClean="0"/>
              <a:t>Để dễ dàng kiểm soát sự thay đổi </a:t>
            </a:r>
          </a:p>
        </p:txBody>
      </p:sp>
    </p:spTree>
    <p:extLst>
      <p:ext uri="{BB962C8B-B14F-4D97-AF65-F5344CB8AC3E}">
        <p14:creationId xmlns:p14="http://schemas.microsoft.com/office/powerpoint/2010/main" val="316638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I. Build ETL</a:t>
            </a:r>
            <a:r>
              <a:rPr lang="en-US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290" y="1343538"/>
            <a:ext cx="2435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b="1" smtClean="0"/>
              <a:t>Tiến trình thực hiện</a:t>
            </a:r>
            <a:endParaRPr lang="en-US" sz="1600" b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98" y="1901543"/>
            <a:ext cx="9238095" cy="4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Dashboard Feature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6270172" y="1592971"/>
            <a:ext cx="1030897" cy="340519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Update</a:t>
            </a:r>
            <a:endParaRPr kumimoji="0" lang="en-US" sz="14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4029" y="2097121"/>
            <a:ext cx="759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/>
              <a:t>Mô tả </a:t>
            </a:r>
            <a:endParaRPr lang="en-US" sz="1600" smtClean="0"/>
          </a:p>
        </p:txBody>
      </p:sp>
      <p:sp>
        <p:nvSpPr>
          <p:cNvPr id="6" name="Rectangle 5"/>
          <p:cNvSpPr/>
          <p:nvPr/>
        </p:nvSpPr>
        <p:spPr>
          <a:xfrm>
            <a:off x="654029" y="1592971"/>
            <a:ext cx="5378635" cy="337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Tạo một Tab button để để thực hiện việc cập nhật NTPD:</a:t>
            </a:r>
          </a:p>
        </p:txBody>
      </p:sp>
      <p:sp>
        <p:nvSpPr>
          <p:cNvPr id="7" name="Rectangle 6"/>
          <p:cNvSpPr/>
          <p:nvPr/>
        </p:nvSpPr>
        <p:spPr>
          <a:xfrm>
            <a:off x="654029" y="2602069"/>
            <a:ext cx="6096001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600" smtClean="0"/>
              <a:t>Sau khi User thực hiện việc copy file vào một folder đã được chỉ định =&gt; vào lại trang VIEW Report ấn nút update =&gt; Khi thành công hệ thống sẽ thông báo và User tải lại trang thì sẽ hiển thị báo cáo được thay đổi theo ngày tương ứng đã sửa đổi.</a:t>
            </a:r>
          </a:p>
        </p:txBody>
      </p:sp>
      <p:sp>
        <p:nvSpPr>
          <p:cNvPr id="8" name="Rectangle 7"/>
          <p:cNvSpPr/>
          <p:nvPr/>
        </p:nvSpPr>
        <p:spPr>
          <a:xfrm>
            <a:off x="654028" y="4060755"/>
            <a:ext cx="6096001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600" b="1" smtClean="0"/>
              <a:t>Ghi chú: </a:t>
            </a:r>
            <a:r>
              <a:rPr lang="en-US" sz="1600" smtClean="0"/>
              <a:t>Khi User ấn nút Update sẽ lấy thời gian khi update và tên người update ghi vào Log để kiểm soát sự thay đổi </a:t>
            </a:r>
            <a:endParaRPr lang="en-US" sz="1600" b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576457" y="2602069"/>
            <a:ext cx="209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Log</a:t>
            </a:r>
          </a:p>
          <a:p>
            <a:r>
              <a:rPr lang="en-US" smtClean="0"/>
              <a:t>Modified_Name</a:t>
            </a:r>
          </a:p>
          <a:p>
            <a:r>
              <a:rPr lang="en-US" smtClean="0"/>
              <a:t>dtDate_Modified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01650" y="3891477"/>
            <a:ext cx="3705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Vd:</a:t>
            </a:r>
          </a:p>
          <a:p>
            <a:r>
              <a:rPr lang="en-US" smtClean="0"/>
              <a:t>hieu.cao/ESTEC</a:t>
            </a:r>
            <a:endParaRPr lang="en-US"/>
          </a:p>
          <a:p>
            <a:r>
              <a:rPr lang="en-US" smtClean="0"/>
              <a:t>2023/07/28 12:00:00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4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7"/>
          <p:cNvSpPr>
            <a:spLocks noGrp="1"/>
          </p:cNvSpPr>
          <p:nvPr>
            <p:ph type="title"/>
          </p:nvPr>
        </p:nvSpPr>
        <p:spPr>
          <a:xfrm>
            <a:off x="2258568" y="1"/>
            <a:ext cx="7772401" cy="1270000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Dashboard Feature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30" y="1652985"/>
            <a:ext cx="9742875" cy="452980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 bwMode="auto">
          <a:xfrm>
            <a:off x="3256095" y="2257637"/>
            <a:ext cx="662762" cy="204311"/>
          </a:xfrm>
          <a:prstGeom prst="round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b="1" smtClean="0">
                <a:solidFill>
                  <a:schemeClr val="tx1"/>
                </a:solidFill>
                <a:latin typeface="Times New Roman" pitchFamily="18" charset="0"/>
              </a:rPr>
              <a:t>Update</a:t>
            </a:r>
            <a:endParaRPr kumimoji="0" lang="en-US" sz="6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</a:t>
            </a: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+ Reporting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84" y="1423555"/>
            <a:ext cx="4436890" cy="48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5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3290" y="1343538"/>
            <a:ext cx="2435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b="1" smtClean="0"/>
              <a:t>Sơ Đồ hoành chỉnh</a:t>
            </a:r>
            <a:endParaRPr lang="en-US" sz="1600" b="1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7" y="2460567"/>
            <a:ext cx="10676190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50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720"/>
  <p:tag name="CDT_PROT_HEIGHT" val="99,875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720"/>
  <p:tag name="CDT_PROT_HEIGHT" val="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906"/>
  <p:tag name="CDT_PROT_LEFT" val="0"/>
  <p:tag name="CDT_PROT_WIDTH" val="98,37409"/>
  <p:tag name="CDT_PROT_HEIGHT" val="20,409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906"/>
  <p:tag name="CDT_PROT_LEFT" val="212,1243"/>
  <p:tag name="CDT_PROT_WIDTH" val="507,8756"/>
  <p:tag name="CDT_PROT_HEIGHT" val="20,40945"/>
</p:tagLst>
</file>

<file path=ppt/theme/theme1.xml><?xml version="1.0" encoding="utf-8"?>
<a:theme xmlns:a="http://schemas.openxmlformats.org/drawingml/2006/main" name="4_Custom Design">
  <a:themeElements>
    <a:clrScheme name="4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33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4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10358</TotalTime>
  <Words>325</Words>
  <Application>Microsoft Office PowerPoint</Application>
  <PresentationFormat>Widescreen</PresentationFormat>
  <Paragraphs>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Alien Encounters</vt:lpstr>
      <vt:lpstr>Arial</vt:lpstr>
      <vt:lpstr>Calibri</vt:lpstr>
      <vt:lpstr>Courier New</vt:lpstr>
      <vt:lpstr>Times New Roman</vt:lpstr>
      <vt:lpstr>Wingdings</vt:lpstr>
      <vt:lpstr>4_Custom Design</vt:lpstr>
      <vt:lpstr>AUTOMATION &amp; DIGITALIZATION  </vt:lpstr>
      <vt:lpstr>CẬP NHẬT LẠI NHẬT TRÌNH PHÂN ĐOẠN NGHIỀN LIỆU</vt:lpstr>
      <vt:lpstr>I. Build ETL</vt:lpstr>
      <vt:lpstr>I. Build ETL </vt:lpstr>
      <vt:lpstr>I. Build ETL </vt:lpstr>
      <vt:lpstr>Build Dashboard Feature</vt:lpstr>
      <vt:lpstr>Build Dashboard Feature</vt:lpstr>
      <vt:lpstr>Build Dataset + Reporting</vt:lpstr>
      <vt:lpstr>Tổng kết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Vuong Ngoc Hoang</dc:creator>
  <cp:lastModifiedBy>Cao Duy Hieu</cp:lastModifiedBy>
  <cp:revision>928</cp:revision>
  <cp:lastPrinted>2019-06-11T02:48:49Z</cp:lastPrinted>
  <dcterms:created xsi:type="dcterms:W3CDTF">2016-12-06T14:43:35Z</dcterms:created>
  <dcterms:modified xsi:type="dcterms:W3CDTF">2023-07-28T06:54:11Z</dcterms:modified>
</cp:coreProperties>
</file>